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7" r:id="rId21"/>
    <p:sldId id="276" r:id="rId22"/>
    <p:sldId id="275" r:id="rId23"/>
    <p:sldId id="278" r:id="rId24"/>
    <p:sldId id="279" r:id="rId25"/>
    <p:sldId id="280" r:id="rId26"/>
    <p:sldId id="281" r:id="rId27"/>
    <p:sldId id="282" r:id="rId28"/>
    <p:sldId id="284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D4A9-9D62-4AB9-A404-74C67FC20C8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DFE-C0AA-4024-A457-DFEF31DBE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D4A9-9D62-4AB9-A404-74C67FC20C8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DFE-C0AA-4024-A457-DFEF31DBE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D4A9-9D62-4AB9-A404-74C67FC20C8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DFE-C0AA-4024-A457-DFEF31DBE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D4A9-9D62-4AB9-A404-74C67FC20C8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DFE-C0AA-4024-A457-DFEF31DBE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D4A9-9D62-4AB9-A404-74C67FC20C8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DFE-C0AA-4024-A457-DFEF31DBE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D4A9-9D62-4AB9-A404-74C67FC20C8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DFE-C0AA-4024-A457-DFEF31DBE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D4A9-9D62-4AB9-A404-74C67FC20C8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DFE-C0AA-4024-A457-DFEF31DBE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D4A9-9D62-4AB9-A404-74C67FC20C8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DFE-C0AA-4024-A457-DFEF31DBE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D4A9-9D62-4AB9-A404-74C67FC20C8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DFE-C0AA-4024-A457-DFEF31DBE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D4A9-9D62-4AB9-A404-74C67FC20C8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DFE-C0AA-4024-A457-DFEF31DBE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D4A9-9D62-4AB9-A404-74C67FC20C8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DFE-C0AA-4024-A457-DFEF31DBE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D4A9-9D62-4AB9-A404-74C67FC20C8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A8DFE-C0AA-4024-A457-DFEF31DBE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80;&#1085;&#1080;%20&#1084;&#1091;&#1079;&#1077;&#1081;%20&#1056;&#1091;&#1089;&#1089;&#1082;&#1072;&#1103;%20&#1080;&#1079;&#1073;&#1072;\&#1050;&#1086;&#1083;&#1099;&#1073;&#1077;&#1083;&#1100;&#1085;&#1072;&#1103;%20&#1057;&#1074;&#1077;&#1089;&#1090;&#1100;&#1077;-%20&#1088;&#1086;&#1076;&#1085;&#1103;%20-%20&#1041;&#1072;&#1102;-&#1073;&#1072;&#1102;,%20&#1073;&#1072;&#1102;&#1096;&#1086;&#1082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80;&#1085;&#1080;%20&#1084;&#1091;&#1079;&#1077;&#1081;%20&#1056;&#1091;&#1089;&#1089;&#1082;&#1072;&#1103;%20&#1080;&#1079;&#1073;&#1072;\&#1073;&#1072;&#1083;&#1072;&#1083;&#1072;&#1081;&#1082;&#1072;%20&#1085;&#1072;&#1080;&#1075;&#1088;&#1099;&#1096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80;&#1085;&#1080;%20&#1084;&#1091;&#1079;&#1077;&#1081;%20&#1056;&#1091;&#1089;&#1089;&#1082;&#1072;&#1103;%20&#1080;&#1079;&#1073;&#1072;\&#1075;&#1072;&#1088;&#1084;&#1086;&#1085;&#1100;%20&#1085;&#1072;&#1080;&#1075;&#1088;&#1099;&#1096;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80;&#1085;&#1080;%20&#1084;&#1091;&#1079;&#1077;&#1081;%20&#1056;&#1091;&#1089;&#1089;&#1082;&#1072;&#1103;%20&#1080;&#1079;&#1073;&#1072;\&#1090;&#1088;&#1077;&#1097;&#1086;&#1090;&#1082;&#1072;%20&#1079;&#1074;&#1091;&#1082;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80;&#1085;&#1080;%20&#1084;&#1091;&#1079;&#1077;&#1081;%20&#1056;&#1091;&#1089;&#1089;&#1082;&#1072;&#1103;%20&#1080;&#1079;&#1073;&#1072;\&#1044;&#1077;&#1088;&#1077;&#1074;&#1103;&#1085;&#1085;&#1099;&#1077;%20&#1083;&#1086;&#1078;&#1082;&#1080;%20-%20&#1079;&#1074;&#1091;&#1082;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80;&#1085;&#1080;%20&#1084;&#1091;&#1079;&#1077;&#1081;%20&#1056;&#1091;&#1089;&#1089;&#1082;&#1072;&#1103;%20&#1080;&#1079;&#1073;&#1072;\&#1073;&#1091;&#1073;&#1077;&#1085;%20&#1079;&#1074;&#1091;&#1082;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642918"/>
            <a:ext cx="850112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UI Semibold" pitchFamily="34" charset="0"/>
              </a:rPr>
              <a:t>Государственное бюджетное дошкольное учреждение</a:t>
            </a:r>
          </a:p>
          <a:p>
            <a:pPr algn="ctr"/>
            <a:r>
              <a:rPr lang="ru-RU" sz="2400" dirty="0">
                <a:latin typeface="Segoe UI Semibold" pitchFamily="34" charset="0"/>
              </a:rPr>
              <a:t>д</a:t>
            </a:r>
            <a:r>
              <a:rPr lang="ru-RU" sz="2400" dirty="0" smtClean="0">
                <a:latin typeface="Segoe UI Semibold" pitchFamily="34" charset="0"/>
              </a:rPr>
              <a:t>етский сад  № 7 Кировского района Санкт-Петербурга</a:t>
            </a:r>
            <a:endParaRPr lang="ru-RU" sz="2400" dirty="0">
              <a:latin typeface="Segoe UI Semi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214554"/>
            <a:ext cx="850112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Segoe UI Semibold" pitchFamily="34" charset="0"/>
              </a:rPr>
              <a:t>Экскурсия в мини-музей </a:t>
            </a:r>
          </a:p>
          <a:p>
            <a:pPr algn="ctr"/>
            <a:r>
              <a:rPr lang="ru-RU" sz="2400" b="1" dirty="0" smtClean="0">
                <a:latin typeface="Segoe UI Semibold" pitchFamily="34" charset="0"/>
              </a:rPr>
              <a:t>«Русская изба»</a:t>
            </a:r>
          </a:p>
          <a:p>
            <a:pPr algn="ctr"/>
            <a:r>
              <a:rPr lang="ru-RU" sz="2400" i="1" dirty="0" smtClean="0">
                <a:latin typeface="Segoe UI Semibold" pitchFamily="34" charset="0"/>
              </a:rPr>
              <a:t>для детей старшего дошкольного возраста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60" y="4143380"/>
            <a:ext cx="64294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Segoe UI Semibold" pitchFamily="34" charset="0"/>
              </a:rPr>
              <a:t>Подготовила: музыкальный руководитель </a:t>
            </a:r>
          </a:p>
          <a:p>
            <a:pPr algn="ctr"/>
            <a:r>
              <a:rPr lang="ru-RU" sz="2400" b="1" i="1" dirty="0" err="1" smtClean="0">
                <a:latin typeface="Segoe UI Semibold" pitchFamily="34" charset="0"/>
              </a:rPr>
              <a:t>Теремецкая</a:t>
            </a:r>
            <a:r>
              <a:rPr lang="ru-RU" sz="2400" b="1" i="1" dirty="0" smtClean="0">
                <a:latin typeface="Segoe UI Semibold" pitchFamily="34" charset="0"/>
              </a:rPr>
              <a:t> Анастасия Андреевна</a:t>
            </a:r>
            <a:endParaRPr lang="ru-RU" sz="2400" i="1" dirty="0" smtClean="0">
              <a:latin typeface="Segoe UI Semi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3332883_YYYY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886" y="0"/>
            <a:ext cx="7358114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В каких сказках герои жили в избах или в избушках?</a:t>
            </a:r>
            <a:endParaRPr lang="ru-RU" sz="4000" dirty="0"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786190"/>
            <a:ext cx="2786082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«Маша и </a:t>
            </a:r>
          </a:p>
          <a:p>
            <a:pPr algn="ctr"/>
            <a:r>
              <a:rPr lang="ru-RU" sz="4000" dirty="0" smtClean="0">
                <a:latin typeface="Palatino Linotype" pitchFamily="18" charset="0"/>
              </a:rPr>
              <a:t>медведь»</a:t>
            </a:r>
            <a:endParaRPr lang="ru-RU" sz="4000" dirty="0">
              <a:latin typeface="Palatino Linotype" pitchFamily="18" charset="0"/>
            </a:endParaRPr>
          </a:p>
        </p:txBody>
      </p:sp>
      <p:pic>
        <p:nvPicPr>
          <p:cNvPr id="7" name="Рисунок 6" descr="3 ме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857364"/>
            <a:ext cx="5429256" cy="435565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642918"/>
            <a:ext cx="707236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itchFamily="18" charset="0"/>
              </a:rPr>
              <a:t>А теперь еще одна загадка: </a:t>
            </a:r>
            <a:endParaRPr lang="ru-RU" sz="2400" dirty="0"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857364"/>
            <a:ext cx="707236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Palatino Linotype" pitchFamily="18" charset="0"/>
              </a:rPr>
              <a:t>Она стоит в русской избе</a:t>
            </a:r>
            <a:endParaRPr lang="ru-RU" sz="2800" dirty="0" smtClean="0">
              <a:latin typeface="Palatino Linotype" pitchFamily="18" charset="0"/>
            </a:endParaRPr>
          </a:p>
          <a:p>
            <a:pPr algn="ctr"/>
            <a:r>
              <a:rPr lang="ru-RU" sz="2800" i="1" dirty="0" smtClean="0">
                <a:latin typeface="Palatino Linotype" pitchFamily="18" charset="0"/>
              </a:rPr>
              <a:t>От неё тепло везде</a:t>
            </a:r>
            <a:endParaRPr lang="ru-RU" sz="2800" dirty="0" smtClean="0">
              <a:latin typeface="Palatino Linotype" pitchFamily="18" charset="0"/>
            </a:endParaRPr>
          </a:p>
          <a:p>
            <a:pPr algn="ctr"/>
            <a:r>
              <a:rPr lang="ru-RU" sz="2800" i="1" dirty="0" smtClean="0">
                <a:latin typeface="Palatino Linotype" pitchFamily="18" charset="0"/>
              </a:rPr>
              <a:t>Вы поймете, о чём речь</a:t>
            </a:r>
            <a:endParaRPr lang="ru-RU" sz="2800" dirty="0" smtClean="0">
              <a:latin typeface="Palatino Linotype" pitchFamily="18" charset="0"/>
            </a:endParaRPr>
          </a:p>
          <a:p>
            <a:pPr algn="ctr"/>
            <a:r>
              <a:rPr lang="ru-RU" sz="2800" i="1" dirty="0" smtClean="0">
                <a:latin typeface="Palatino Linotype" pitchFamily="18" charset="0"/>
              </a:rPr>
              <a:t>Это русская…</a:t>
            </a:r>
            <a:endParaRPr lang="ru-RU" sz="2800" dirty="0"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4357694"/>
            <a:ext cx="19288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Palatino Linotype" pitchFamily="18" charset="0"/>
              </a:rPr>
              <a:t>Печь</a:t>
            </a:r>
            <a:endParaRPr lang="ru-RU" sz="3600" b="1" dirty="0">
              <a:latin typeface="Palatino Linotype" pitchFamily="18" charset="0"/>
            </a:endParaRPr>
          </a:p>
        </p:txBody>
      </p:sp>
      <p:pic>
        <p:nvPicPr>
          <p:cNvPr id="9" name="Рисунок 8" descr="печь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99" r="16000" b="8635"/>
          <a:stretch>
            <a:fillRect/>
          </a:stretch>
        </p:blipFill>
        <p:spPr>
          <a:xfrm>
            <a:off x="5246413" y="3071810"/>
            <a:ext cx="3897587" cy="37861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печка2.jpg"/>
          <p:cNvPicPr>
            <a:picLocks noChangeAspect="1"/>
          </p:cNvPicPr>
          <p:nvPr/>
        </p:nvPicPr>
        <p:blipFill>
          <a:blip r:embed="rId3" cstate="print"/>
          <a:srcRect l="15625" t="5208" r="3125"/>
          <a:stretch>
            <a:fillRect/>
          </a:stretch>
        </p:blipFill>
        <p:spPr>
          <a:xfrm>
            <a:off x="2214546" y="1285860"/>
            <a:ext cx="5135132" cy="529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71670" y="285728"/>
            <a:ext cx="535788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Русская печь</a:t>
            </a:r>
            <a:endParaRPr lang="ru-RU" sz="4000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3332883_YYYY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886" y="0"/>
            <a:ext cx="735811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Какие сказки вы знаете, где печь играет важную роль?</a:t>
            </a:r>
            <a:endParaRPr lang="ru-RU" sz="4000" dirty="0">
              <a:latin typeface="Palatino Linotype" pitchFamily="18" charset="0"/>
            </a:endParaRPr>
          </a:p>
        </p:txBody>
      </p:sp>
      <p:pic>
        <p:nvPicPr>
          <p:cNvPr id="6" name="Рисунок 5" descr="гл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5429288" cy="3995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5643578"/>
            <a:ext cx="857256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Palatino Linotype" pitchFamily="18" charset="0"/>
              </a:rPr>
              <a:t>в сказке «Гуси-лебеди» печка прячет Машу и ее братца от злых гусей-лебедей</a:t>
            </a:r>
            <a:endParaRPr lang="ru-RU" sz="24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3332883_YYYY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886" y="0"/>
            <a:ext cx="735811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Какие сказки вы знаете, где печь играет важную роль?</a:t>
            </a:r>
            <a:endParaRPr lang="ru-RU" sz="4000" dirty="0"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715016"/>
            <a:ext cx="857256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Palatino Linotype" pitchFamily="18" charset="0"/>
              </a:rPr>
              <a:t>в сказке «По щучьему велению» везет Емелю к царю</a:t>
            </a:r>
            <a:endParaRPr lang="ru-RU" sz="2400" b="1" dirty="0">
              <a:latin typeface="Palatino Linotype" pitchFamily="18" charset="0"/>
            </a:endParaRPr>
          </a:p>
        </p:txBody>
      </p:sp>
      <p:pic>
        <p:nvPicPr>
          <p:cNvPr id="8" name="Рисунок 7" descr="по щучьем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357298"/>
            <a:ext cx="7215238" cy="428905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3332883_YYYY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886" y="0"/>
            <a:ext cx="735811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Какие сказки вы знаете, где печь играет важную роль?</a:t>
            </a:r>
            <a:endParaRPr lang="ru-RU" sz="4000" dirty="0"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715016"/>
            <a:ext cx="857256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Palatino Linotype" pitchFamily="18" charset="0"/>
              </a:rPr>
              <a:t>в сказке «</a:t>
            </a:r>
            <a:r>
              <a:rPr lang="ru-RU" sz="2400" b="1" dirty="0" err="1" smtClean="0">
                <a:latin typeface="Palatino Linotype" pitchFamily="18" charset="0"/>
              </a:rPr>
              <a:t>Заюшкина</a:t>
            </a:r>
            <a:r>
              <a:rPr lang="ru-RU" sz="2400" b="1" dirty="0" smtClean="0">
                <a:latin typeface="Palatino Linotype" pitchFamily="18" charset="0"/>
              </a:rPr>
              <a:t> избушка» Лиса на печи сидит да кричит</a:t>
            </a:r>
            <a:endParaRPr lang="ru-RU" sz="2400" b="1" dirty="0">
              <a:latin typeface="Palatino Linotype" pitchFamily="18" charset="0"/>
            </a:endParaRPr>
          </a:p>
        </p:txBody>
      </p:sp>
      <p:pic>
        <p:nvPicPr>
          <p:cNvPr id="9" name="Рисунок 8" descr="зиз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500174"/>
            <a:ext cx="6143668" cy="403434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3332883_YYYY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886" y="0"/>
            <a:ext cx="735811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Какие сказки вы знаете, где печь играет важную роль?</a:t>
            </a:r>
            <a:endParaRPr lang="ru-RU" sz="4000" dirty="0"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929330"/>
            <a:ext cx="857256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Palatino Linotype" pitchFamily="18" charset="0"/>
              </a:rPr>
              <a:t>в сказке «</a:t>
            </a:r>
            <a:r>
              <a:rPr lang="ru-RU" sz="2400" b="1" dirty="0" err="1" smtClean="0">
                <a:latin typeface="Palatino Linotype" pitchFamily="18" charset="0"/>
              </a:rPr>
              <a:t>Жихарка</a:t>
            </a:r>
            <a:r>
              <a:rPr lang="ru-RU" sz="2400" b="1" dirty="0" smtClean="0">
                <a:latin typeface="Palatino Linotype" pitchFamily="18" charset="0"/>
              </a:rPr>
              <a:t>» печка спасла его от Бабы-Яги</a:t>
            </a:r>
            <a:endParaRPr lang="ru-RU" sz="2400" b="1" dirty="0">
              <a:latin typeface="Palatino Linotype" pitchFamily="18" charset="0"/>
            </a:endParaRPr>
          </a:p>
        </p:txBody>
      </p:sp>
      <p:pic>
        <p:nvPicPr>
          <p:cNvPr id="8" name="Рисунок 7" descr="жихарка.jpg"/>
          <p:cNvPicPr>
            <a:picLocks noChangeAspect="1"/>
          </p:cNvPicPr>
          <p:nvPr/>
        </p:nvPicPr>
        <p:blipFill>
          <a:blip r:embed="rId3"/>
          <a:srcRect t="5000" b="13333"/>
          <a:stretch>
            <a:fillRect/>
          </a:stretch>
        </p:blipFill>
        <p:spPr>
          <a:xfrm>
            <a:off x="2571736" y="1428736"/>
            <a:ext cx="4357718" cy="433755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ечи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5870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itchFamily="18" charset="0"/>
              </a:rPr>
              <a:t>Рано утром встанет хозяйка, так первым делом начинает растапливать печку. Про печку говорят, печка — деревенская кормилица.</a:t>
            </a:r>
          </a:p>
          <a:p>
            <a:pPr algn="ctr"/>
            <a:r>
              <a:rPr lang="ru-RU" sz="2400" dirty="0" smtClean="0">
                <a:latin typeface="Palatino Linotype" pitchFamily="18" charset="0"/>
              </a:rPr>
              <a:t>Чем же могла печь накормить своих хозяев? В русской печи готовили щи, кашу, пекли хлеб, пироги.</a:t>
            </a:r>
            <a:endParaRPr lang="ru-RU" sz="2400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52262638_1-gamerwall-pro-p-pechka-russkaya-skazochnaya-oboi-krasiv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38" y="1071546"/>
            <a:ext cx="707236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Palatino Linotype" pitchFamily="18" charset="0"/>
              </a:rPr>
              <a:t>Речевая игра «Печка»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</a:rPr>
              <a:t>Ча-ча-ча, ча-ча-ча,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</a:rPr>
              <a:t>печка очень горяча,</a:t>
            </a: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Palatino Linotype" pitchFamily="18" charset="0"/>
              </a:rPr>
              <a:t>Чо-чо-чо</a:t>
            </a:r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  <a:latin typeface="Palatino Linotype" pitchFamily="18" charset="0"/>
              </a:rPr>
              <a:t>чо-чо-чо</a:t>
            </a:r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</a:rPr>
              <a:t>, осторожно, горячо.</a:t>
            </a: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Palatino Linotype" pitchFamily="18" charset="0"/>
              </a:rPr>
              <a:t>Чи-чи-чи</a:t>
            </a:r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  <a:latin typeface="Palatino Linotype" pitchFamily="18" charset="0"/>
              </a:rPr>
              <a:t>чи-чи-чи</a:t>
            </a:r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</a:rPr>
              <a:t>испечём мы калачи.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</a:rPr>
              <a:t>Чу-чу-чу, чу-чу-чу,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</a:rPr>
              <a:t>будет всем по калачу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1852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Palatino Linotype" pitchFamily="18" charset="0"/>
              </a:rPr>
              <a:t> </a:t>
            </a:r>
            <a:r>
              <a:rPr lang="ru-RU" sz="2800" dirty="0" smtClean="0">
                <a:latin typeface="Palatino Linotype" pitchFamily="18" charset="0"/>
              </a:rPr>
              <a:t>Посмотрите, вот какие вкусные караваи пекли, баранки да плюшки. А давайте и мы с вами замесим тесто для пирогов. Что для этого нужно? </a:t>
            </a:r>
            <a:r>
              <a:rPr lang="ru-RU" sz="2800" i="1" dirty="0" smtClean="0">
                <a:latin typeface="Palatino Linotype" pitchFamily="18" charset="0"/>
              </a:rPr>
              <a:t>(Мука, молоко, масло, сахар, соль, дрожжи).</a:t>
            </a:r>
            <a:endParaRPr lang="ru-RU" sz="2800" dirty="0" smtClean="0">
              <a:latin typeface="Palatino Linotype" pitchFamily="18" charset="0"/>
            </a:endParaRPr>
          </a:p>
          <a:p>
            <a:pPr algn="ctr"/>
            <a:endParaRPr lang="ru-RU" sz="2400" dirty="0">
              <a:latin typeface="Palatino Linotype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rcRect b="16249"/>
          <a:stretch>
            <a:fillRect/>
          </a:stretch>
        </p:blipFill>
        <p:spPr>
          <a:xfrm>
            <a:off x="0" y="2071654"/>
            <a:ext cx="9144000" cy="478634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треш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57422" y="2571744"/>
            <a:ext cx="4714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UI Semibold" pitchFamily="34" charset="0"/>
              </a:rPr>
              <a:t>Ах, </a:t>
            </a:r>
            <a:r>
              <a:rPr lang="ru-RU" sz="2400" dirty="0" err="1" smtClean="0">
                <a:latin typeface="Segoe UI Semibold" pitchFamily="34" charset="0"/>
              </a:rPr>
              <a:t>матрёшечки-матрёшки</a:t>
            </a:r>
            <a:r>
              <a:rPr lang="ru-RU" sz="2400" dirty="0" smtClean="0">
                <a:latin typeface="Segoe UI Semibold" pitchFamily="34" charset="0"/>
              </a:rPr>
              <a:t>, </a:t>
            </a:r>
          </a:p>
          <a:p>
            <a:pPr algn="ctr"/>
            <a:r>
              <a:rPr lang="ru-RU" sz="2400" dirty="0" smtClean="0">
                <a:latin typeface="Segoe UI Semibold" pitchFamily="34" charset="0"/>
              </a:rPr>
              <a:t>Хороши – не рассказать! </a:t>
            </a:r>
          </a:p>
          <a:p>
            <a:pPr algn="ctr"/>
            <a:r>
              <a:rPr lang="ru-RU" sz="2400" dirty="0" smtClean="0">
                <a:latin typeface="Segoe UI Semibold" pitchFamily="34" charset="0"/>
              </a:rPr>
              <a:t>Очень любят с вами дети </a:t>
            </a:r>
          </a:p>
          <a:p>
            <a:pPr algn="ctr"/>
            <a:r>
              <a:rPr lang="ru-RU" sz="2400" dirty="0" smtClean="0">
                <a:latin typeface="Segoe UI Semibold" pitchFamily="34" charset="0"/>
              </a:rPr>
              <a:t>В нашей группе поиграть. </a:t>
            </a:r>
          </a:p>
          <a:p>
            <a:pPr algn="ctr"/>
            <a:r>
              <a:rPr lang="ru-RU" sz="2400" dirty="0" smtClean="0">
                <a:latin typeface="Segoe UI Semibold" pitchFamily="34" charset="0"/>
              </a:rPr>
              <a:t>Приглашают вас сегодня</a:t>
            </a:r>
          </a:p>
          <a:p>
            <a:pPr algn="ctr"/>
            <a:r>
              <a:rPr lang="ru-RU" sz="2400" dirty="0" smtClean="0">
                <a:latin typeface="Segoe UI Semibold" pitchFamily="34" charset="0"/>
              </a:rPr>
              <a:t>На экскурсию, друзья,</a:t>
            </a:r>
          </a:p>
          <a:p>
            <a:pPr algn="ctr"/>
            <a:r>
              <a:rPr lang="ru-RU" sz="2400" dirty="0" smtClean="0">
                <a:latin typeface="Segoe UI Semibold" pitchFamily="34" charset="0"/>
              </a:rPr>
              <a:t>Если вы готовы? Дружно</a:t>
            </a:r>
          </a:p>
          <a:p>
            <a:pPr algn="ctr"/>
            <a:r>
              <a:rPr lang="ru-RU" sz="2400" dirty="0" smtClean="0">
                <a:latin typeface="Segoe UI Semibold" pitchFamily="34" charset="0"/>
              </a:rPr>
              <a:t>Мы ответим: Да, да, да!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12" y="1428736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>
                <a:latin typeface="Segoe UI Semibold" pitchFamily="34" charset="0"/>
              </a:rPr>
              <a:t>Приглашение на экскурсию в музей:</a:t>
            </a:r>
            <a:endParaRPr lang="ru-RU" sz="2800" i="1" dirty="0">
              <a:latin typeface="Segoe UI Semi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itchFamily="18" charset="0"/>
              </a:rPr>
              <a:t>Особое место в избе занимал  Женский угол. Это самая светлая часть дома. Там находились ткацкий станок, прялки, и долгими зимними вечерами женщины ткали полотно, плели половики. В основном одежда шилась из домотканого полотна, которое красили в разные цвета и покрывали вышивками. </a:t>
            </a:r>
            <a:endParaRPr lang="ru-RU" sz="2400" dirty="0">
              <a:latin typeface="Palatino Linotype" pitchFamily="18" charset="0"/>
            </a:endParaRPr>
          </a:p>
        </p:txBody>
      </p:sp>
      <p:pic>
        <p:nvPicPr>
          <p:cNvPr id="7" name="Рисунок 6" descr="руш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143248"/>
            <a:ext cx="419102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ояс.jpg"/>
          <p:cNvPicPr>
            <a:picLocks noChangeAspect="1"/>
          </p:cNvPicPr>
          <p:nvPr/>
        </p:nvPicPr>
        <p:blipFill>
          <a:blip r:embed="rId4"/>
          <a:srcRect t="12036" b="10000"/>
          <a:stretch>
            <a:fillRect/>
          </a:stretch>
        </p:blipFill>
        <p:spPr>
          <a:xfrm>
            <a:off x="4786314" y="3143248"/>
            <a:ext cx="403165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421487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Ножная прялка</a:t>
            </a:r>
          </a:p>
          <a:p>
            <a:pPr algn="ctr"/>
            <a:r>
              <a:rPr lang="ru-RU" sz="4000" dirty="0" smtClean="0">
                <a:latin typeface="Palatino Linotype" pitchFamily="18" charset="0"/>
              </a:rPr>
              <a:t>(</a:t>
            </a:r>
            <a:r>
              <a:rPr lang="ru-RU" sz="4000" dirty="0" err="1" smtClean="0">
                <a:latin typeface="Palatino Linotype" pitchFamily="18" charset="0"/>
              </a:rPr>
              <a:t>самопрядка</a:t>
            </a:r>
            <a:r>
              <a:rPr lang="ru-RU" sz="4000" dirty="0" smtClean="0">
                <a:latin typeface="Palatino Linotype" pitchFamily="18" charset="0"/>
              </a:rPr>
              <a:t>)</a:t>
            </a:r>
            <a:endParaRPr lang="ru-RU" sz="4000" dirty="0"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1071546"/>
            <a:ext cx="421487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Ручная прялка</a:t>
            </a:r>
            <a:endParaRPr lang="ru-RU" sz="4000" dirty="0">
              <a:latin typeface="Palatino Linotype" pitchFamily="18" charset="0"/>
            </a:endParaRPr>
          </a:p>
        </p:txBody>
      </p:sp>
      <p:pic>
        <p:nvPicPr>
          <p:cNvPr id="8" name="Рисунок 7" descr="IMG20230201112258.jpg"/>
          <p:cNvPicPr>
            <a:picLocks noChangeAspect="1"/>
          </p:cNvPicPr>
          <p:nvPr/>
        </p:nvPicPr>
        <p:blipFill>
          <a:blip r:embed="rId3" cstate="print"/>
          <a:srcRect l="2083" t="3125" r="16667"/>
          <a:stretch>
            <a:fillRect/>
          </a:stretch>
        </p:blipFill>
        <p:spPr>
          <a:xfrm>
            <a:off x="500034" y="2000240"/>
            <a:ext cx="3786214" cy="4514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прялка.jpg"/>
          <p:cNvPicPr>
            <a:picLocks noChangeAspect="1"/>
          </p:cNvPicPr>
          <p:nvPr/>
        </p:nvPicPr>
        <p:blipFill>
          <a:blip r:embed="rId4" cstate="print"/>
          <a:srcRect l="20833" t="4166" r="18750"/>
          <a:stretch>
            <a:fillRect/>
          </a:stretch>
        </p:blipFill>
        <p:spPr>
          <a:xfrm>
            <a:off x="5072066" y="1928802"/>
            <a:ext cx="3143272" cy="454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Palatino Linotype" pitchFamily="18" charset="0"/>
              </a:rPr>
              <a:t>Ой, ребята, тихо, кажется, кто-то плачет. Это же малыш. Вот он – в люльке. Раньше, в старину, не было кроваток, колясок и малышей укачивали в люльках, зыбках, сделаны они были также из дерева или из бересты. Как же нам успокоить малыша?  </a:t>
            </a:r>
          </a:p>
          <a:p>
            <a:pPr algn="ctr"/>
            <a:r>
              <a:rPr lang="ru-RU" sz="2000" dirty="0" smtClean="0">
                <a:latin typeface="Palatino Linotype" pitchFamily="18" charset="0"/>
              </a:rPr>
              <a:t>Давайте, послушаем колыбельную, чтобы малыш в люльке успокоился и уснул.</a:t>
            </a:r>
            <a:endParaRPr lang="ru-RU" sz="2000" dirty="0">
              <a:latin typeface="Palatino Linotype" pitchFamily="18" charset="0"/>
            </a:endParaRPr>
          </a:p>
        </p:txBody>
      </p:sp>
      <p:pic>
        <p:nvPicPr>
          <p:cNvPr id="7" name="Рисунок 6" descr="малы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00248"/>
            <a:ext cx="4857752" cy="485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Колыбельная Свестье- родня - Баю-баю, баюш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858016" y="3214686"/>
            <a:ext cx="928694" cy="9286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9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Рисунок 4" descr="музинструменты.jpg"/>
          <p:cNvPicPr>
            <a:picLocks noChangeAspect="1"/>
          </p:cNvPicPr>
          <p:nvPr/>
        </p:nvPicPr>
        <p:blipFill>
          <a:blip r:embed="rId3" cstate="print"/>
          <a:srcRect l="19791" r="14583"/>
          <a:stretch>
            <a:fillRect/>
          </a:stretch>
        </p:blipFill>
        <p:spPr>
          <a:xfrm>
            <a:off x="2857488" y="1457316"/>
            <a:ext cx="3857652" cy="5400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itchFamily="18" charset="0"/>
              </a:rPr>
              <a:t>На Руси наши предки не только много трудились, но и хорошо отдыхали, а сопровождали веселье и песни часто игра на музыкальных инструментах: гармонь, балалайка, ложки деревянные, трещотки и бубны.</a:t>
            </a:r>
            <a:endParaRPr lang="ru-RU" sz="2400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уз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357166"/>
            <a:ext cx="7929618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Palatino Linotype" pitchFamily="18" charset="0"/>
              </a:rPr>
              <a:t>Музыкальная игра</a:t>
            </a:r>
          </a:p>
          <a:p>
            <a:pPr algn="ctr"/>
            <a:r>
              <a:rPr lang="ru-RU" sz="2800" dirty="0" smtClean="0">
                <a:latin typeface="Palatino Linotype" pitchFamily="18" charset="0"/>
              </a:rPr>
              <a:t>«Угадай народный музыкальный инструмент»</a:t>
            </a:r>
            <a:endParaRPr lang="ru-RU" sz="2800" dirty="0">
              <a:latin typeface="Palatino Linotype" pitchFamily="18" charset="0"/>
            </a:endParaRPr>
          </a:p>
        </p:txBody>
      </p:sp>
      <p:pic>
        <p:nvPicPr>
          <p:cNvPr id="8" name="Рисунок 7" descr="балалайка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67" r="19826"/>
          <a:stretch>
            <a:fillRect/>
          </a:stretch>
        </p:blipFill>
        <p:spPr>
          <a:xfrm>
            <a:off x="4000496" y="1785926"/>
            <a:ext cx="4786346" cy="4275796"/>
          </a:xfrm>
          <a:prstGeom prst="rect">
            <a:avLst/>
          </a:prstGeom>
        </p:spPr>
      </p:pic>
      <p:pic>
        <p:nvPicPr>
          <p:cNvPr id="9" name="балалайка наигры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85852" y="2714620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уз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357166"/>
            <a:ext cx="7929618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Palatino Linotype" pitchFamily="18" charset="0"/>
              </a:rPr>
              <a:t>Музыкальная игра</a:t>
            </a:r>
          </a:p>
          <a:p>
            <a:pPr algn="ctr"/>
            <a:r>
              <a:rPr lang="ru-RU" sz="2800" dirty="0" smtClean="0">
                <a:latin typeface="Palatino Linotype" pitchFamily="18" charset="0"/>
              </a:rPr>
              <a:t>«Угадай народный музыкальный инструмент»</a:t>
            </a:r>
            <a:endParaRPr lang="ru-RU" sz="2800" dirty="0">
              <a:latin typeface="Palatino Linotype" pitchFamily="18" charset="0"/>
            </a:endParaRPr>
          </a:p>
        </p:txBody>
      </p:sp>
      <p:pic>
        <p:nvPicPr>
          <p:cNvPr id="9" name="Рисунок 8" descr="гармонь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1857364"/>
            <a:ext cx="5086373" cy="4076864"/>
          </a:xfrm>
          <a:prstGeom prst="rect">
            <a:avLst/>
          </a:prstGeom>
        </p:spPr>
      </p:pic>
      <p:pic>
        <p:nvPicPr>
          <p:cNvPr id="8" name="гармонь наигры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572264" y="3500438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уз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357166"/>
            <a:ext cx="7929618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Palatino Linotype" pitchFamily="18" charset="0"/>
              </a:rPr>
              <a:t>Музыкальная игра</a:t>
            </a:r>
          </a:p>
          <a:p>
            <a:pPr algn="ctr"/>
            <a:r>
              <a:rPr lang="ru-RU" sz="2800" dirty="0" smtClean="0">
                <a:latin typeface="Palatino Linotype" pitchFamily="18" charset="0"/>
              </a:rPr>
              <a:t>«Угадай народный музыкальный инструмент»</a:t>
            </a:r>
            <a:endParaRPr lang="ru-RU" sz="2800" dirty="0">
              <a:latin typeface="Palatino Linotype" pitchFamily="18" charset="0"/>
            </a:endParaRPr>
          </a:p>
        </p:txBody>
      </p:sp>
      <p:pic>
        <p:nvPicPr>
          <p:cNvPr id="8" name="Рисунок 7" descr="трещотка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2143116"/>
            <a:ext cx="4357686" cy="4003857"/>
          </a:xfrm>
          <a:prstGeom prst="rect">
            <a:avLst/>
          </a:prstGeom>
        </p:spPr>
      </p:pic>
      <p:pic>
        <p:nvPicPr>
          <p:cNvPr id="9" name="трещотка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42976" y="4214818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уз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357166"/>
            <a:ext cx="7929618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Palatino Linotype" pitchFamily="18" charset="0"/>
              </a:rPr>
              <a:t>Музыкальная игра</a:t>
            </a:r>
          </a:p>
          <a:p>
            <a:pPr algn="ctr"/>
            <a:r>
              <a:rPr lang="ru-RU" sz="2800" dirty="0" smtClean="0">
                <a:latin typeface="Palatino Linotype" pitchFamily="18" charset="0"/>
              </a:rPr>
              <a:t>«Угадай народный музыкальный инструмент»</a:t>
            </a:r>
            <a:endParaRPr lang="ru-RU" sz="2800" dirty="0">
              <a:latin typeface="Palatino Linotype" pitchFamily="18" charset="0"/>
            </a:endParaRPr>
          </a:p>
        </p:txBody>
      </p:sp>
      <p:pic>
        <p:nvPicPr>
          <p:cNvPr id="9" name="Рисунок 8" descr="ложки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929"/>
          <a:stretch>
            <a:fillRect/>
          </a:stretch>
        </p:blipFill>
        <p:spPr>
          <a:xfrm>
            <a:off x="0" y="2071678"/>
            <a:ext cx="5819080" cy="3643338"/>
          </a:xfrm>
          <a:prstGeom prst="rect">
            <a:avLst/>
          </a:prstGeom>
        </p:spPr>
      </p:pic>
      <p:pic>
        <p:nvPicPr>
          <p:cNvPr id="8" name="Деревянные ложки -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Деревянные ложки -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429520" y="3071810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уз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357166"/>
            <a:ext cx="7929618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Palatino Linotype" pitchFamily="18" charset="0"/>
              </a:rPr>
              <a:t>Музыкальная игра</a:t>
            </a:r>
          </a:p>
          <a:p>
            <a:pPr algn="ctr"/>
            <a:r>
              <a:rPr lang="ru-RU" sz="2800" dirty="0" smtClean="0">
                <a:latin typeface="Palatino Linotype" pitchFamily="18" charset="0"/>
              </a:rPr>
              <a:t>«Угадай народный музыкальный инструмент»</a:t>
            </a:r>
            <a:endParaRPr lang="ru-RU" sz="2800" dirty="0">
              <a:latin typeface="Palatino Linotype" pitchFamily="18" charset="0"/>
            </a:endParaRPr>
          </a:p>
        </p:txBody>
      </p:sp>
      <p:pic>
        <p:nvPicPr>
          <p:cNvPr id="8" name="Рисунок 7" descr="бубен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4143372" y="1357298"/>
            <a:ext cx="4714876" cy="4714876"/>
          </a:xfrm>
          <a:prstGeom prst="rect">
            <a:avLst/>
          </a:prstGeom>
        </p:spPr>
      </p:pic>
      <p:pic>
        <p:nvPicPr>
          <p:cNvPr id="9" name="бубен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714480" y="3500438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пасибо за вним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785794"/>
            <a:ext cx="707236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itchFamily="18" charset="0"/>
              </a:rPr>
              <a:t>Как называется наш музей? </a:t>
            </a:r>
          </a:p>
          <a:p>
            <a:pPr algn="ctr"/>
            <a:r>
              <a:rPr lang="ru-RU" sz="2400" dirty="0" smtClean="0">
                <a:latin typeface="Palatino Linotype" pitchFamily="18" charset="0"/>
              </a:rPr>
              <a:t>Отгадайте-ка, ребятки, дружно все эту загадку: </a:t>
            </a:r>
            <a:endParaRPr lang="ru-RU" sz="2400" dirty="0"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857364"/>
            <a:ext cx="707236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Palatino Linotype" pitchFamily="18" charset="0"/>
              </a:rPr>
              <a:t>Стоит жилище,</a:t>
            </a:r>
            <a:endParaRPr lang="ru-RU" sz="2800" dirty="0" smtClean="0">
              <a:latin typeface="Palatino Linotype" pitchFamily="18" charset="0"/>
            </a:endParaRPr>
          </a:p>
          <a:p>
            <a:pPr algn="ctr"/>
            <a:r>
              <a:rPr lang="ru-RU" sz="2800" i="1" dirty="0" smtClean="0">
                <a:latin typeface="Palatino Linotype" pitchFamily="18" charset="0"/>
              </a:rPr>
              <a:t>Деревянные </a:t>
            </a:r>
            <a:r>
              <a:rPr lang="ru-RU" sz="2800" i="1" dirty="0" err="1" smtClean="0">
                <a:latin typeface="Palatino Linotype" pitchFamily="18" charset="0"/>
              </a:rPr>
              <a:t>бочища</a:t>
            </a:r>
            <a:r>
              <a:rPr lang="ru-RU" sz="2800" i="1" dirty="0" smtClean="0">
                <a:latin typeface="Palatino Linotype" pitchFamily="18" charset="0"/>
              </a:rPr>
              <a:t>.</a:t>
            </a:r>
            <a:endParaRPr lang="ru-RU" sz="2800" dirty="0" smtClean="0">
              <a:latin typeface="Palatino Linotype" pitchFamily="18" charset="0"/>
            </a:endParaRPr>
          </a:p>
          <a:p>
            <a:pPr algn="ctr"/>
            <a:r>
              <a:rPr lang="ru-RU" sz="2800" i="1" dirty="0" smtClean="0">
                <a:latin typeface="Palatino Linotype" pitchFamily="18" charset="0"/>
              </a:rPr>
              <a:t>Внутри печь, да дрова,</a:t>
            </a:r>
            <a:endParaRPr lang="ru-RU" sz="2800" dirty="0" smtClean="0">
              <a:latin typeface="Palatino Linotype" pitchFamily="18" charset="0"/>
            </a:endParaRPr>
          </a:p>
          <a:p>
            <a:pPr algn="ctr"/>
            <a:r>
              <a:rPr lang="ru-RU" sz="2800" i="1" dirty="0" smtClean="0">
                <a:latin typeface="Palatino Linotype" pitchFamily="18" charset="0"/>
              </a:rPr>
              <a:t>Это – русская …</a:t>
            </a:r>
            <a:endParaRPr lang="ru-RU" sz="2800" dirty="0"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4357694"/>
            <a:ext cx="19288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Palatino Linotype" pitchFamily="18" charset="0"/>
              </a:rPr>
              <a:t>Изба</a:t>
            </a:r>
            <a:endParaRPr lang="ru-RU" sz="3600" b="1" dirty="0">
              <a:latin typeface="Palatino Linotype" pitchFamily="18" charset="0"/>
            </a:endParaRPr>
          </a:p>
        </p:txBody>
      </p:sp>
      <p:pic>
        <p:nvPicPr>
          <p:cNvPr id="14" name="Рисунок 13" descr="627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3143248"/>
            <a:ext cx="4334750" cy="4000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16603243_33-p-fon-russkii-narodnii-stil-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" y="0"/>
            <a:ext cx="9133851" cy="6858000"/>
          </a:xfrm>
          <a:prstGeom prst="rect">
            <a:avLst/>
          </a:prstGeom>
        </p:spPr>
      </p:pic>
      <p:pic>
        <p:nvPicPr>
          <p:cNvPr id="5" name="Рисунок 4" descr="общий вид.jpg"/>
          <p:cNvPicPr>
            <a:picLocks noChangeAspect="1"/>
          </p:cNvPicPr>
          <p:nvPr/>
        </p:nvPicPr>
        <p:blipFill>
          <a:blip r:embed="rId3" cstate="print"/>
          <a:srcRect l="3125" t="13541" b="4166"/>
          <a:stretch>
            <a:fillRect/>
          </a:stretch>
        </p:blipFill>
        <p:spPr>
          <a:xfrm>
            <a:off x="1071538" y="1071546"/>
            <a:ext cx="7000924" cy="4711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285728"/>
            <a:ext cx="692948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Мини-музей «Русская изба»</a:t>
            </a:r>
            <a:endParaRPr lang="ru-RU" sz="4000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троительств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0"/>
            <a:ext cx="7358114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Строительство русской избы</a:t>
            </a:r>
            <a:endParaRPr lang="ru-RU" sz="4000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3332883_YYYY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886" y="0"/>
            <a:ext cx="7358114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В каких сказках герои жили в избах или в избушках?</a:t>
            </a:r>
            <a:endParaRPr lang="ru-RU" sz="4000" dirty="0">
              <a:latin typeface="Palatino Linotype" pitchFamily="18" charset="0"/>
            </a:endParaRPr>
          </a:p>
        </p:txBody>
      </p:sp>
      <p:pic>
        <p:nvPicPr>
          <p:cNvPr id="6" name="Рисунок 5" descr="теремок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7685" y="1318896"/>
            <a:ext cx="5039062" cy="50390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4714884"/>
            <a:ext cx="3071802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«Теремок»</a:t>
            </a:r>
            <a:endParaRPr lang="ru-RU" sz="4000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3332883_YYYY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  <p:pic>
        <p:nvPicPr>
          <p:cNvPr id="4" name="Рисунок 3" descr="заюшк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00174"/>
            <a:ext cx="4643470" cy="5014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886" y="0"/>
            <a:ext cx="7358114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В каких сказках герои жили в избах или в избушках?</a:t>
            </a:r>
            <a:endParaRPr lang="ru-RU" sz="4000" dirty="0"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4714884"/>
            <a:ext cx="3071802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«</a:t>
            </a:r>
            <a:r>
              <a:rPr lang="ru-RU" sz="4000" dirty="0" err="1" smtClean="0">
                <a:latin typeface="Palatino Linotype" pitchFamily="18" charset="0"/>
              </a:rPr>
              <a:t>Заюшкинаизбушка</a:t>
            </a:r>
            <a:r>
              <a:rPr lang="ru-RU" sz="4000" dirty="0" smtClean="0">
                <a:latin typeface="Palatino Linotype" pitchFamily="18" charset="0"/>
              </a:rPr>
              <a:t>»</a:t>
            </a:r>
            <a:endParaRPr lang="ru-RU" sz="4000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3332883_YYYY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886" y="0"/>
            <a:ext cx="7358114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В каких сказках герои жили в избах или в избушках?</a:t>
            </a:r>
            <a:endParaRPr lang="ru-RU" sz="4000" dirty="0"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786190"/>
            <a:ext cx="2786082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«Три</a:t>
            </a:r>
          </a:p>
          <a:p>
            <a:pPr algn="ctr"/>
            <a:r>
              <a:rPr lang="ru-RU" sz="4000" dirty="0" smtClean="0">
                <a:latin typeface="Palatino Linotype" pitchFamily="18" charset="0"/>
              </a:rPr>
              <a:t>медведя»</a:t>
            </a:r>
            <a:endParaRPr lang="ru-RU" sz="4000" dirty="0">
              <a:latin typeface="Palatino Linotype" pitchFamily="18" charset="0"/>
            </a:endParaRPr>
          </a:p>
        </p:txBody>
      </p:sp>
      <p:pic>
        <p:nvPicPr>
          <p:cNvPr id="8" name="Рисунок 7" descr="три медвед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714488"/>
            <a:ext cx="5547361" cy="451740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3332883_YYYY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886" y="0"/>
            <a:ext cx="7358114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В каких сказках герои жили в избах или в избушках?</a:t>
            </a:r>
            <a:endParaRPr lang="ru-RU" sz="4000" dirty="0"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786190"/>
            <a:ext cx="2786082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«Гуси-</a:t>
            </a:r>
          </a:p>
          <a:p>
            <a:pPr algn="ctr"/>
            <a:r>
              <a:rPr lang="ru-RU" sz="4000" dirty="0" smtClean="0">
                <a:latin typeface="Palatino Linotype" pitchFamily="18" charset="0"/>
              </a:rPr>
              <a:t>лебеди»</a:t>
            </a:r>
            <a:endParaRPr lang="ru-RU" sz="4000" dirty="0">
              <a:latin typeface="Palatino Linotype" pitchFamily="18" charset="0"/>
            </a:endParaRPr>
          </a:p>
        </p:txBody>
      </p:sp>
      <p:pic>
        <p:nvPicPr>
          <p:cNvPr id="8" name="Рисунок 7" descr="гуси лебеди.jpg"/>
          <p:cNvPicPr>
            <a:picLocks noChangeAspect="1"/>
          </p:cNvPicPr>
          <p:nvPr/>
        </p:nvPicPr>
        <p:blipFill>
          <a:blip r:embed="rId3"/>
          <a:srcRect l="11749" r="17754"/>
          <a:stretch>
            <a:fillRect/>
          </a:stretch>
        </p:blipFill>
        <p:spPr>
          <a:xfrm>
            <a:off x="3929058" y="1928802"/>
            <a:ext cx="4934241" cy="39290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510</Words>
  <Application>Microsoft Office PowerPoint</Application>
  <PresentationFormat>Экран (4:3)</PresentationFormat>
  <Paragraphs>81</Paragraphs>
  <Slides>29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Доу7</dc:creator>
  <cp:lastModifiedBy>Доу7</cp:lastModifiedBy>
  <cp:revision>34</cp:revision>
  <dcterms:created xsi:type="dcterms:W3CDTF">2023-01-27T14:47:23Z</dcterms:created>
  <dcterms:modified xsi:type="dcterms:W3CDTF">2023-02-03T12:37:16Z</dcterms:modified>
</cp:coreProperties>
</file>